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الثالثة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a:xfrm>
            <a:off x="677334" y="609600"/>
            <a:ext cx="8596668" cy="864637"/>
          </a:xfrm>
        </p:spPr>
        <p:txBody>
          <a:bodyPr>
            <a:normAutofit/>
          </a:bodyPr>
          <a:lstStyle/>
          <a:p>
            <a:r>
              <a:rPr lang="en-US" sz="2400" b="1" u="sng" dirty="0">
                <a:latin typeface="Times New Roman" panose="02020603050405020304" pitchFamily="18" charset="0"/>
                <a:ea typeface="Calibri" panose="020F0502020204030204" pitchFamily="34" charset="0"/>
              </a:rPr>
              <a:t>Early Modern </a:t>
            </a:r>
            <a:r>
              <a:rPr lang="en-US" sz="2400" b="1" u="sng" dirty="0" err="1">
                <a:latin typeface="Times New Roman" panose="02020603050405020304" pitchFamily="18" charset="0"/>
                <a:ea typeface="Calibri" panose="020F0502020204030204" pitchFamily="34" charset="0"/>
              </a:rPr>
              <a:t>vocabulry</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80931"/>
            <a:ext cx="8596668" cy="4660431"/>
          </a:xfrm>
        </p:spPr>
        <p:txBody>
          <a:bodyPr>
            <a:normAutofit fontScale="85000" lnSpcReduction="10000"/>
          </a:bodyPr>
          <a:lstStyle/>
          <a:p>
            <a:pPr marL="0" marR="0" algn="just">
              <a:lnSpc>
                <a:spcPct val="150000"/>
              </a:lnSpc>
              <a:spcBef>
                <a:spcPts val="0"/>
              </a:spcBef>
              <a:spcAft>
                <a:spcPts val="800"/>
              </a:spcAft>
              <a:tabLst>
                <a:tab pos="734060" algn="l"/>
              </a:tabLst>
            </a:pPr>
            <a:r>
              <a:rPr lang="en-US" sz="2000" dirty="0">
                <a:latin typeface="Times New Roman" panose="02020603050405020304" pitchFamily="18" charset="0"/>
                <a:ea typeface="Calibri" panose="020F0502020204030204" pitchFamily="34" charset="0"/>
                <a:cs typeface="Arial" panose="020B0604020202020204" pitchFamily="34" charset="0"/>
              </a:rPr>
              <a:t>The next wave of innovation in English vocabulary came with the revival of classical scholarship known as the Renaissance. The English Renaissance roughly covers the 16th and early 17th Century (the European Renaissance had begun in Italy as early as the 14th Century), and is often referred to as the “Elizabethan Era” or the “Age of Shakespeare” after the most important monarch and most famous writer of the period. The additions to English vocabulary during this period were deliberate borrowings, and not the result of any invasion or influx of new nationalities or any top-down decrees.</a:t>
            </a:r>
          </a:p>
          <a:p>
            <a:pPr marL="0" lvl="0" algn="just">
              <a:lnSpc>
                <a:spcPct val="150000"/>
              </a:lnSpc>
              <a:spcBef>
                <a:spcPts val="0"/>
              </a:spcBef>
              <a:spcAft>
                <a:spcPts val="800"/>
              </a:spcAft>
              <a:buClr>
                <a:srgbClr val="90C226"/>
              </a:buClr>
              <a:tabLst>
                <a:tab pos="734060" algn="l"/>
              </a:tabLst>
            </a:pP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Latin was still very much considered the language of education and scholarship at this time, and the great enthusiasm for the classical languages during the English Renaissance brought thousands of new words into the language, peaking around 1600. A huge number of classical works were being translated into English during the 16th Century, and many new terms were introduced where a satisfactory English equivalent did not exist. </a:t>
            </a:r>
            <a:endParaRPr lang="en-US"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tabLst>
                <a:tab pos="734060" algn="l"/>
              </a:tabLst>
            </a:pP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D217-F0EB-4394-AE54-5F08A18B9405}"/>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Processes of word formation</a:t>
            </a:r>
          </a:p>
        </p:txBody>
      </p:sp>
      <p:sp>
        <p:nvSpPr>
          <p:cNvPr id="3" name="Content Placeholder 2">
            <a:extLst>
              <a:ext uri="{FF2B5EF4-FFF2-40B4-BE49-F238E27FC236}">
                <a16:creationId xmlns:a16="http://schemas.microsoft.com/office/drawing/2014/main" id="{005ECFF9-EFAD-4A0E-BC73-81F6BA1A8989}"/>
              </a:ext>
            </a:extLst>
          </p:cNvPr>
          <p:cNvSpPr>
            <a:spLocks noGrp="1"/>
          </p:cNvSpPr>
          <p:nvPr>
            <p:ph idx="1"/>
          </p:nvPr>
        </p:nvSpPr>
        <p:spPr>
          <a:xfrm>
            <a:off x="677334" y="1380931"/>
            <a:ext cx="8596668" cy="4660431"/>
          </a:xfrm>
        </p:spPr>
        <p:txBody>
          <a:bodyPr>
            <a:normAutofit/>
          </a:bodyPr>
          <a:lstStyle/>
          <a:p>
            <a:pPr marL="0" marR="0">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Derivation</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800"/>
              </a:spcAft>
              <a:tabLst>
                <a:tab pos="734060" algn="l"/>
              </a:tabLst>
            </a:pPr>
            <a:r>
              <a:rPr lang="en-US" b="1" dirty="0">
                <a:latin typeface="Times New Roman" panose="02020603050405020304" pitchFamily="18" charset="0"/>
                <a:ea typeface="Calibri" panose="020F0502020204030204" pitchFamily="34" charset="0"/>
                <a:cs typeface="Arial" panose="020B0604020202020204" pitchFamily="34" charset="0"/>
              </a:rPr>
              <a:t>Compounding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800"/>
              </a:spcAft>
              <a:tabLst>
                <a:tab pos="734060" algn="l"/>
              </a:tabLst>
            </a:pPr>
            <a:r>
              <a:rPr lang="en-US" b="1" dirty="0">
                <a:latin typeface="Times New Roman" panose="02020603050405020304" pitchFamily="18" charset="0"/>
                <a:ea typeface="Calibri" panose="020F0502020204030204" pitchFamily="34" charset="0"/>
                <a:cs typeface="Arial" panose="020B0604020202020204" pitchFamily="34" charset="0"/>
              </a:rPr>
              <a:t>Clipping</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dirty="0"/>
          </a:p>
        </p:txBody>
      </p:sp>
    </p:spTree>
    <p:extLst>
      <p:ext uri="{BB962C8B-B14F-4D97-AF65-F5344CB8AC3E}">
        <p14:creationId xmlns:p14="http://schemas.microsoft.com/office/powerpoint/2010/main" val="315104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CEA3-1F15-4687-9A31-CF8A20522456}"/>
              </a:ext>
            </a:extLst>
          </p:cNvPr>
          <p:cNvSpPr>
            <a:spLocks noGrp="1"/>
          </p:cNvSpPr>
          <p:nvPr>
            <p:ph type="title"/>
          </p:nvPr>
        </p:nvSpPr>
        <p:spPr>
          <a:xfrm>
            <a:off x="677334" y="609600"/>
            <a:ext cx="8596668" cy="640702"/>
          </a:xfrm>
        </p:spPr>
        <p:txBody>
          <a:bodyPr/>
          <a:lstStyle/>
          <a:p>
            <a:r>
              <a:rPr lang="en-US" b="1" dirty="0">
                <a:latin typeface="Times New Roman" panose="02020603050405020304" pitchFamily="18" charset="0"/>
                <a:ea typeface="Calibri" panose="020F0502020204030204" pitchFamily="34" charset="0"/>
              </a:rPr>
              <a:t>Derivation</a:t>
            </a:r>
            <a:r>
              <a:rPr lang="en-US" dirty="0">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7034E9DE-D188-43F7-BDF7-839A2EB5C42B}"/>
              </a:ext>
            </a:extLst>
          </p:cNvPr>
          <p:cNvSpPr>
            <a:spLocks noGrp="1"/>
          </p:cNvSpPr>
          <p:nvPr>
            <p:ph idx="1"/>
          </p:nvPr>
        </p:nvSpPr>
        <p:spPr>
          <a:xfrm>
            <a:off x="677334" y="1502228"/>
            <a:ext cx="8596668" cy="4982547"/>
          </a:xfrm>
        </p:spPr>
        <p:txBody>
          <a:bodyPr>
            <a:normAutofit/>
          </a:bodyPr>
          <a:lstStyle/>
          <a:p>
            <a:r>
              <a:rPr lang="en-US" sz="1400" dirty="0">
                <a:latin typeface="Times New Roman" panose="02020603050405020304" pitchFamily="18" charset="0"/>
                <a:cs typeface="Times New Roman" panose="02020603050405020304" pitchFamily="18" charset="0"/>
              </a:rPr>
              <a:t>To form new words through inflections. </a:t>
            </a:r>
            <a:r>
              <a:rPr lang="en-US" sz="1400" b="1" dirty="0">
                <a:latin typeface="Times New Roman" panose="02020603050405020304" pitchFamily="18" charset="0"/>
                <a:ea typeface="Calibri" panose="020F0502020204030204" pitchFamily="34" charset="0"/>
                <a:cs typeface="Times New Roman" panose="02020603050405020304" pitchFamily="18" charset="0"/>
              </a:rPr>
              <a:t>Derivation</a:t>
            </a:r>
            <a:r>
              <a:rPr lang="en-US" sz="1400" dirty="0">
                <a:latin typeface="Times New Roman" panose="02020603050405020304" pitchFamily="18" charset="0"/>
                <a:ea typeface="Calibri" panose="020F0502020204030204" pitchFamily="34" charset="0"/>
                <a:cs typeface="Times New Roman" panose="02020603050405020304" pitchFamily="18" charset="0"/>
              </a:rPr>
              <a:t> can be observed in all parts of speech. The most productive </a:t>
            </a: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suffixes of the period were: </a:t>
            </a: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er</a:t>
            </a: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trader 1575-85, banker 1525-35, manager 1580-90, explorer 1675-85, provider 1575-85</a:t>
            </a: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ster</a:t>
            </a:r>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gamester 1545-55, trickster 1705-15, gangster.</a:t>
            </a: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ing</a:t>
            </a: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farming 1545-55 belonging 1595-1605 stocking 1575-85 misgiving 1595-1605 </a:t>
            </a:r>
          </a:p>
          <a:p>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ness</a:t>
            </a: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consciousness 1625-35 happiness 1520-30 fitness</a:t>
            </a:r>
          </a:p>
          <a:p>
            <a:pPr marL="0" marR="0">
              <a:lnSpc>
                <a:spcPct val="150000"/>
              </a:lnSpc>
              <a:spcBef>
                <a:spcPts val="0"/>
              </a:spcBef>
              <a:spcAft>
                <a:spcPts val="800"/>
              </a:spcAft>
              <a:tabLst>
                <a:tab pos="734060" algn="l"/>
              </a:tabLst>
            </a:pPr>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-man</a:t>
            </a:r>
          </a:p>
          <a:p>
            <a:r>
              <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milkman 1580-90 tallyman 1645-55 oarsman 1695-1705 cowman 1670-80 </a:t>
            </a:r>
          </a:p>
          <a:p>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8612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F2A4-84D9-4A40-AD09-2ED021A30B0B}"/>
              </a:ext>
            </a:extLst>
          </p:cNvPr>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prefixation</a:t>
            </a:r>
          </a:p>
        </p:txBody>
      </p:sp>
      <p:sp>
        <p:nvSpPr>
          <p:cNvPr id="3" name="Content Placeholder 2">
            <a:extLst>
              <a:ext uri="{FF2B5EF4-FFF2-40B4-BE49-F238E27FC236}">
                <a16:creationId xmlns:a16="http://schemas.microsoft.com/office/drawing/2014/main" id="{6170B865-5786-45DF-BF98-2785505B813D}"/>
              </a:ext>
            </a:extLst>
          </p:cNvPr>
          <p:cNvSpPr>
            <a:spLocks noGrp="1"/>
          </p:cNvSpPr>
          <p:nvPr>
            <p:ph idx="1"/>
          </p:nvPr>
        </p:nvSpPr>
        <p:spPr>
          <a:xfrm>
            <a:off x="677334" y="1343609"/>
            <a:ext cx="8596668" cy="4697754"/>
          </a:xfrm>
        </p:spPr>
        <p:txBody>
          <a:bodyPr>
            <a:normAutofit fontScale="92500" lnSpcReduction="10000"/>
          </a:bodyPr>
          <a:lstStyle/>
          <a:p>
            <a:pPr marL="0" marR="0">
              <a:lnSpc>
                <a:spcPct val="150000"/>
              </a:lnSpc>
              <a:spcBef>
                <a:spcPts val="0"/>
              </a:spcBef>
              <a:spcAft>
                <a:spcPts val="800"/>
              </a:spcAft>
              <a:tabLst>
                <a:tab pos="73406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Prefixation is also active in the Early New English period. </a:t>
            </a:r>
          </a:p>
          <a:p>
            <a:pPr>
              <a:lnSpc>
                <a:spcPct val="160000"/>
              </a:lnSpc>
            </a:pPr>
            <a:r>
              <a:rPr lang="en-US" dirty="0">
                <a:latin typeface="Times New Roman" panose="02020603050405020304" pitchFamily="18" charset="0"/>
                <a:cs typeface="Times New Roman" panose="02020603050405020304" pitchFamily="18" charset="0"/>
              </a:rPr>
              <a:t> Among native prefixes that remain productive and are very active in making new words one should mention negative prefixes un- and mis- - the first equivalent to "not", and the second applied to various parts of speech, meaning "ill,' "mistaken,' "wrong,' "wrongly,' "</a:t>
            </a:r>
            <a:r>
              <a:rPr lang="en-US" dirty="0" err="1">
                <a:latin typeface="Times New Roman" panose="02020603050405020304" pitchFamily="18" charset="0"/>
                <a:cs typeface="Times New Roman" panose="02020603050405020304" pitchFamily="18" charset="0"/>
              </a:rPr>
              <a:t>incorrecdy</a:t>
            </a:r>
            <a:r>
              <a:rPr lang="en-US" dirty="0">
                <a:latin typeface="Times New Roman" panose="02020603050405020304" pitchFamily="18" charset="0"/>
                <a:cs typeface="Times New Roman" panose="02020603050405020304" pitchFamily="18" charset="0"/>
              </a:rPr>
              <a:t>,' or simply negating, and the prefix dis- having negative or reversing force:</a:t>
            </a:r>
          </a:p>
          <a:p>
            <a:r>
              <a:rPr lang="en-US" dirty="0">
                <a:latin typeface="Times New Roman" panose="02020603050405020304" pitchFamily="18" charset="0"/>
                <a:cs typeface="Times New Roman" panose="02020603050405020304" pitchFamily="18" charset="0"/>
              </a:rPr>
              <a:t>-unaccented 1590-1600 unalterable 1610-15 unanswerable 1605-15</a:t>
            </a:r>
          </a:p>
          <a:p>
            <a:r>
              <a:rPr lang="en-US" dirty="0">
                <a:latin typeface="Times New Roman" panose="02020603050405020304" pitchFamily="18" charset="0"/>
                <a:cs typeface="Times New Roman" panose="02020603050405020304" pitchFamily="18" charset="0"/>
              </a:rPr>
              <a:t>- misstate 1640-50 misspell 1645-55 misrepresent 1640-50</a:t>
            </a:r>
          </a:p>
          <a:p>
            <a:r>
              <a:rPr lang="en-US" dirty="0">
                <a:latin typeface="Times New Roman" panose="02020603050405020304" pitchFamily="18" charset="0"/>
                <a:cs typeface="Times New Roman" panose="02020603050405020304" pitchFamily="18" charset="0"/>
              </a:rPr>
              <a:t>- distrust 1505-15 dislike 1545-55 distaste 1580-90 disease 1590-1600 displace 1545-55 disbelieve 1635—45</a:t>
            </a:r>
          </a:p>
          <a:p>
            <a:r>
              <a:rPr lang="en-US" dirty="0">
                <a:latin typeface="Times New Roman" panose="02020603050405020304" pitchFamily="18" charset="0"/>
                <a:cs typeface="Times New Roman" panose="02020603050405020304" pitchFamily="18" charset="0"/>
              </a:rPr>
              <a:t>- outlast 1565-75 outmatch 1595-1605 outplay 1640-50</a:t>
            </a:r>
          </a:p>
          <a:p>
            <a:r>
              <a:rPr lang="en-US" dirty="0">
                <a:latin typeface="Times New Roman" panose="02020603050405020304" pitchFamily="18" charset="0"/>
                <a:cs typeface="Times New Roman" panose="02020603050405020304" pitchFamily="18" charset="0"/>
              </a:rPr>
              <a:t>- overbear 1525-35 overawe 1570-80 </a:t>
            </a:r>
            <a:r>
              <a:rPr lang="en-US" dirty="0" err="1">
                <a:latin typeface="Times New Roman" panose="02020603050405020304" pitchFamily="18" charset="0"/>
                <a:cs typeface="Times New Roman" panose="02020603050405020304" pitchFamily="18" charset="0"/>
              </a:rPr>
              <a:t>overburdern</a:t>
            </a:r>
            <a:r>
              <a:rPr lang="en-US" dirty="0">
                <a:latin typeface="Times New Roman" panose="02020603050405020304" pitchFamily="18" charset="0"/>
                <a:cs typeface="Times New Roman" panose="02020603050405020304" pitchFamily="18" charset="0"/>
              </a:rPr>
              <a:t> 1570-80 </a:t>
            </a:r>
            <a:r>
              <a:rPr lang="en-US" dirty="0" err="1">
                <a:latin typeface="Times New Roman" panose="02020603050405020304" pitchFamily="18" charset="0"/>
                <a:cs typeface="Times New Roman" panose="02020603050405020304" pitchFamily="18" charset="0"/>
              </a:rPr>
              <a:t>overcareful</a:t>
            </a:r>
            <a:r>
              <a:rPr lang="en-US" dirty="0">
                <a:latin typeface="Times New Roman" panose="02020603050405020304" pitchFamily="18" charset="0"/>
                <a:cs typeface="Times New Roman" panose="02020603050405020304" pitchFamily="18" charset="0"/>
              </a:rPr>
              <a:t> 1585-95</a:t>
            </a:r>
          </a:p>
          <a:p>
            <a:r>
              <a:rPr lang="en-US" dirty="0">
                <a:latin typeface="Times New Roman" panose="02020603050405020304" pitchFamily="18" charset="0"/>
                <a:cs typeface="Times New Roman" panose="02020603050405020304" pitchFamily="18" charset="0"/>
              </a:rPr>
              <a:t>- underage 1585-95 underbid 1585-95 underdo 1605-15</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07496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415</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Early Modern vocabulry</vt:lpstr>
      <vt:lpstr>Processes of word formation</vt:lpstr>
      <vt:lpstr>Derivation </vt:lpstr>
      <vt:lpstr>prefixation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18</cp:revision>
  <dcterms:created xsi:type="dcterms:W3CDTF">2020-03-18T12:46:15Z</dcterms:created>
  <dcterms:modified xsi:type="dcterms:W3CDTF">2020-03-21T14:32:09Z</dcterms:modified>
</cp:coreProperties>
</file>